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2"/>
  </p:handoutMasterIdLst>
  <p:sldIdLst>
    <p:sldId id="256" r:id="rId3"/>
    <p:sldId id="291" r:id="rId5"/>
    <p:sldId id="312" r:id="rId6"/>
    <p:sldId id="391" r:id="rId7"/>
    <p:sldId id="351" r:id="rId8"/>
    <p:sldId id="392" r:id="rId9"/>
    <p:sldId id="260" r:id="rId10"/>
    <p:sldId id="264" r:id="rId11"/>
    <p:sldId id="394" r:id="rId12"/>
    <p:sldId id="395" r:id="rId13"/>
    <p:sldId id="396" r:id="rId14"/>
    <p:sldId id="397" r:id="rId15"/>
    <p:sldId id="398" r:id="rId16"/>
    <p:sldId id="399" r:id="rId17"/>
    <p:sldId id="401" r:id="rId18"/>
    <p:sldId id="402" r:id="rId19"/>
    <p:sldId id="267" r:id="rId20"/>
    <p:sldId id="370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173C"/>
    <a:srgbClr val="DA3642"/>
    <a:srgbClr val="CE8B82"/>
    <a:srgbClr val="DC8D85"/>
    <a:srgbClr val="617383"/>
    <a:srgbClr val="DCDCDC"/>
    <a:srgbClr val="F0F0F0"/>
    <a:srgbClr val="E6E6E6"/>
    <a:srgbClr val="C8C8C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246"/>
        <p:guide pos="3792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jpeg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9.xml"/><Relationship Id="rId1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0.xml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1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7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3.xml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4.xml"/><Relationship Id="rId1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5.xml"/><Relationship Id="rId1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77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jpeg"/><Relationship Id="rId3" Type="http://schemas.openxmlformats.org/officeDocument/2006/relationships/image" Target="../media/image6.GIF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3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4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5.xml"/><Relationship Id="rId2" Type="http://schemas.openxmlformats.org/officeDocument/2006/relationships/image" Target="../media/image12.jpe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6.xml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7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8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271905" y="1362075"/>
            <a:ext cx="1031303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600">
                <a:latin typeface="+mj-lt"/>
                <a:cs typeface="+mj-lt"/>
              </a:rPr>
              <a:t>Motion Browser: Visualizing and Understanding Complex Upper Limb Movement Under Obstetrical Brachial Plexus Injuries</a:t>
            </a:r>
            <a:endParaRPr lang="zh-CN" altLang="en-US" sz="3600">
              <a:latin typeface="+mj-lt"/>
              <a:cs typeface="+mj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71905" y="3609975"/>
            <a:ext cx="100393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>
                <a:latin typeface="+mj-lt"/>
                <a:cs typeface="+mj-lt"/>
              </a:rPr>
              <a:t>Gromit Yeuk-Yin Chan, Luis Gustavo Nonato,  Alice Chu,</a:t>
            </a:r>
            <a:endParaRPr lang="zh-CN" altLang="en-US" sz="2400">
              <a:latin typeface="+mj-lt"/>
              <a:cs typeface="+mj-lt"/>
            </a:endParaRPr>
          </a:p>
          <a:p>
            <a:pPr algn="ctr"/>
            <a:r>
              <a:rPr lang="zh-CN" altLang="en-US" sz="2400">
                <a:latin typeface="+mj-lt"/>
                <a:cs typeface="+mj-lt"/>
              </a:rPr>
              <a:t>Preeti Raghavan, Viswanath Aluru, Claudio T. Silva</a:t>
            </a:r>
            <a:endParaRPr lang="zh-CN" altLang="en-US" sz="2400">
              <a:latin typeface="+mj-lt"/>
              <a:cs typeface="+mj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53055" y="6350635"/>
            <a:ext cx="117494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tx1"/>
                </a:solidFill>
                <a:latin typeface="+mj-lt"/>
                <a:cs typeface="+mj-lt"/>
              </a:rPr>
              <a:t>  </a:t>
            </a:r>
            <a:r>
              <a:rPr lang="zh-CN" altLang="en-US" sz="1600">
                <a:latin typeface="+mj-lt"/>
                <a:cs typeface="+mj-lt"/>
              </a:rPr>
              <a:t>IEEE Transactions on Visualization and Computer Graphics, 2019</a:t>
            </a:r>
            <a:endParaRPr lang="zh-CN" altLang="en-US" sz="1600">
              <a:latin typeface="+mj-lt"/>
              <a:cs typeface="+mj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" name="标题 1"/>
          <p:cNvSpPr>
            <a:spLocks noGrp="1"/>
          </p:cNvSpPr>
          <p:nvPr/>
        </p:nvSpPr>
        <p:spPr>
          <a:xfrm>
            <a:off x="384767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r>
              <a:rPr lang="en-US" altLang="zh-CN" sz="4400">
                <a:latin typeface="Calibri" panose="020F0502020204030204" charset="0"/>
                <a:cs typeface="Calibri" panose="020F0502020204030204" charset="0"/>
              </a:rPr>
              <a:t>Task and Design</a:t>
            </a:r>
            <a:endParaRPr lang="en-US" altLang="zh-CN" sz="4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09270" y="989965"/>
            <a:ext cx="7748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Task3: Analyze muscles coordination 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图片 1" descr="efcdcc6f8482bc41704c4c1e2779d4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28825" y="2152650"/>
            <a:ext cx="7914640" cy="31521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" name="标题 1"/>
          <p:cNvSpPr>
            <a:spLocks noGrp="1"/>
          </p:cNvSpPr>
          <p:nvPr/>
        </p:nvSpPr>
        <p:spPr>
          <a:xfrm>
            <a:off x="384767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r>
              <a:rPr lang="en-US" altLang="zh-CN" sz="4400">
                <a:latin typeface="Calibri" panose="020F0502020204030204" charset="0"/>
                <a:cs typeface="Calibri" panose="020F0502020204030204" charset="0"/>
              </a:rPr>
              <a:t>Task and Design</a:t>
            </a:r>
            <a:endParaRPr lang="en-US" altLang="zh-CN" sz="4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09270" y="989965"/>
            <a:ext cx="7748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Task4:  Verify hypotheses with facts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3" name="图片 2" descr="a8e921836a4f5d985579d8d36cc196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1365" y="1511935"/>
            <a:ext cx="10669270" cy="41535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" name="标题 1"/>
          <p:cNvSpPr>
            <a:spLocks noGrp="1"/>
          </p:cNvSpPr>
          <p:nvPr/>
        </p:nvSpPr>
        <p:spPr>
          <a:xfrm>
            <a:off x="384767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r>
              <a:rPr lang="en-US" altLang="zh-CN" sz="4400">
                <a:latin typeface="Calibri" panose="020F0502020204030204" charset="0"/>
                <a:cs typeface="Calibri" panose="020F0502020204030204" charset="0"/>
              </a:rPr>
              <a:t>Task and Design</a:t>
            </a:r>
            <a:endParaRPr lang="en-US" altLang="zh-CN" sz="4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09270" y="989965"/>
            <a:ext cx="7748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Task5: Summariza the comparisons among patients 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图片 1" descr="705524575c95f554579747d6069a5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8110" y="1578610"/>
            <a:ext cx="9116695" cy="47256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" name="标题 1"/>
          <p:cNvSpPr>
            <a:spLocks noGrp="1"/>
          </p:cNvSpPr>
          <p:nvPr/>
        </p:nvSpPr>
        <p:spPr>
          <a:xfrm>
            <a:off x="384767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r>
              <a:rPr lang="en-US" altLang="zh-CN" sz="4400">
                <a:latin typeface="Calibri" panose="020F0502020204030204" charset="0"/>
                <a:cs typeface="Calibri" panose="020F0502020204030204" charset="0"/>
              </a:rPr>
              <a:t>Task and Design</a:t>
            </a:r>
            <a:endParaRPr lang="en-US" altLang="zh-CN" sz="4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09270" y="989965"/>
            <a:ext cx="7748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Task6: Better Communications 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3" name="图片 2" descr="668c5d634efeff714a1805e10a77235"/>
          <p:cNvPicPr>
            <a:picLocks noChangeAspect="1"/>
          </p:cNvPicPr>
          <p:nvPr/>
        </p:nvPicPr>
        <p:blipFill>
          <a:blip r:embed="rId1"/>
          <a:srcRect l="32292" t="1312"/>
          <a:stretch>
            <a:fillRect/>
          </a:stretch>
        </p:blipFill>
        <p:spPr>
          <a:xfrm>
            <a:off x="652145" y="1629410"/>
            <a:ext cx="6810375" cy="28657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图片 3" descr="cf6b129f1b62c7e0e0c76596b1215a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3920" y="2910205"/>
            <a:ext cx="4544060" cy="29146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" name="标题 1"/>
          <p:cNvSpPr>
            <a:spLocks noGrp="1"/>
          </p:cNvSpPr>
          <p:nvPr/>
        </p:nvSpPr>
        <p:spPr>
          <a:xfrm>
            <a:off x="384767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r>
              <a:rPr lang="en-US" altLang="zh-CN" sz="4400">
                <a:latin typeface="Calibri" panose="020F0502020204030204" charset="0"/>
                <a:cs typeface="Calibri" panose="020F0502020204030204" charset="0"/>
              </a:rPr>
              <a:t>Case Study</a:t>
            </a:r>
            <a:endParaRPr lang="en-US" altLang="zh-CN" sz="4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09270" y="989965"/>
            <a:ext cx="11414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Usefulness of Trapezius Muscles (pink and red) on Shoulder Motion 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图片 1" descr="c76724d576d635e1b4039a27e00c642"/>
          <p:cNvPicPr>
            <a:picLocks noChangeAspect="1"/>
          </p:cNvPicPr>
          <p:nvPr/>
        </p:nvPicPr>
        <p:blipFill>
          <a:blip r:embed="rId1"/>
          <a:srcRect b="1445"/>
          <a:stretch>
            <a:fillRect/>
          </a:stretch>
        </p:blipFill>
        <p:spPr>
          <a:xfrm>
            <a:off x="1762125" y="1732915"/>
            <a:ext cx="7858760" cy="32473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" name="标题 1"/>
          <p:cNvSpPr>
            <a:spLocks noGrp="1"/>
          </p:cNvSpPr>
          <p:nvPr/>
        </p:nvSpPr>
        <p:spPr>
          <a:xfrm>
            <a:off x="384767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r>
              <a:rPr lang="en-US" altLang="zh-CN" sz="4400">
                <a:latin typeface="Calibri" panose="020F0502020204030204" charset="0"/>
                <a:cs typeface="Calibri" panose="020F0502020204030204" charset="0"/>
              </a:rPr>
              <a:t>Case Study</a:t>
            </a:r>
            <a:endParaRPr lang="en-US" altLang="zh-CN" sz="4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09270" y="989965"/>
            <a:ext cx="9986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Usefulness of Trapezius Muscles on Shoulder Motion 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3" name="图片 2" descr="c68898b1009e73908afcdaf63d924a8"/>
          <p:cNvPicPr>
            <a:picLocks noChangeAspect="1"/>
          </p:cNvPicPr>
          <p:nvPr/>
        </p:nvPicPr>
        <p:blipFill>
          <a:blip r:embed="rId1"/>
          <a:srcRect t="2504"/>
          <a:stretch>
            <a:fillRect/>
          </a:stretch>
        </p:blipFill>
        <p:spPr>
          <a:xfrm>
            <a:off x="2416810" y="1626235"/>
            <a:ext cx="6343015" cy="44500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文本框 3"/>
          <p:cNvSpPr txBox="1"/>
          <p:nvPr/>
        </p:nvSpPr>
        <p:spPr>
          <a:xfrm>
            <a:off x="3924300" y="6224270"/>
            <a:ext cx="4343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Patients not using trapezius muscles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" name="标题 1"/>
          <p:cNvSpPr>
            <a:spLocks noGrp="1"/>
          </p:cNvSpPr>
          <p:nvPr/>
        </p:nvSpPr>
        <p:spPr>
          <a:xfrm>
            <a:off x="384767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r>
              <a:rPr lang="en-US" altLang="zh-CN" sz="4400">
                <a:latin typeface="Calibri" panose="020F0502020204030204" charset="0"/>
                <a:cs typeface="Calibri" panose="020F0502020204030204" charset="0"/>
              </a:rPr>
              <a:t>Case Study</a:t>
            </a:r>
            <a:endParaRPr lang="en-US" altLang="zh-CN" sz="4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09270" y="989965"/>
            <a:ext cx="9986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Usefulness of Trapezius Muscles on Shoulder Motion 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" name="图片 1" descr="c7d7b3065d2d976ac730e639e8c4f9c"/>
          <p:cNvPicPr>
            <a:picLocks noChangeAspect="1"/>
          </p:cNvPicPr>
          <p:nvPr/>
        </p:nvPicPr>
        <p:blipFill>
          <a:blip r:embed="rId1"/>
          <a:srcRect t="3601"/>
          <a:stretch>
            <a:fillRect/>
          </a:stretch>
        </p:blipFill>
        <p:spPr>
          <a:xfrm>
            <a:off x="1810385" y="1852295"/>
            <a:ext cx="8437245" cy="33147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文本框 3"/>
          <p:cNvSpPr txBox="1"/>
          <p:nvPr/>
        </p:nvSpPr>
        <p:spPr>
          <a:xfrm>
            <a:off x="3857625" y="5452745"/>
            <a:ext cx="4343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Patients using </a:t>
            </a:r>
            <a:r>
              <a:rPr lang="en-US" altLang="zh-CN">
                <a:sym typeface="+mn-ea"/>
              </a:rPr>
              <a:t>trapezius muscles</a:t>
            </a:r>
            <a:r>
              <a:rPr lang="en-US" altLang="zh-CN"/>
              <a:t> 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00075" y="3348990"/>
            <a:ext cx="46964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latin typeface="Calibri" panose="020F0502020204030204" charset="0"/>
                <a:cs typeface="Calibri" panose="020F0502020204030204" charset="0"/>
              </a:rPr>
              <a:t>Cons</a:t>
            </a:r>
            <a:endParaRPr lang="en-US" altLang="zh-CN" sz="4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0075" y="1318895"/>
            <a:ext cx="1129030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 sz="2800"/>
              <a:t>1. Shortening physicians' cycles of analyzing each patient.</a:t>
            </a:r>
            <a:endParaRPr lang="en-US" altLang="zh-CN" sz="2800"/>
          </a:p>
          <a:p>
            <a:pPr fontAlgn="auto">
              <a:lnSpc>
                <a:spcPct val="150000"/>
              </a:lnSpc>
            </a:pPr>
            <a:r>
              <a:rPr lang="en-US" altLang="zh-CN" sz="2800"/>
              <a:t>2. It can be easily adapted for othersimilar problems, such as adult motion analysis or sports injury analysis.</a:t>
            </a:r>
            <a:endParaRPr lang="en-US" altLang="zh-CN" sz="2800"/>
          </a:p>
          <a:p>
            <a:pPr fontAlgn="auto">
              <a:lnSpc>
                <a:spcPct val="150000"/>
              </a:lnSpc>
            </a:pPr>
            <a:endParaRPr lang="en-US" altLang="zh-CN" sz="2800"/>
          </a:p>
        </p:txBody>
      </p:sp>
      <p:sp>
        <p:nvSpPr>
          <p:cNvPr id="4" name="文本框 3"/>
          <p:cNvSpPr txBox="1"/>
          <p:nvPr/>
        </p:nvSpPr>
        <p:spPr>
          <a:xfrm>
            <a:off x="600075" y="550545"/>
            <a:ext cx="46964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</a:rPr>
              <a:t>Pros</a:t>
            </a:r>
            <a:endParaRPr lang="en-US" altLang="zh-CN" sz="4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3875" y="4117340"/>
            <a:ext cx="112903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 sz="2800"/>
              <a:t> 1. It is unrealistic to attach hundreds of sensors to the patient.</a:t>
            </a:r>
            <a:endParaRPr lang="en-US" altLang="zh-CN" sz="2800"/>
          </a:p>
          <a:p>
            <a:pPr fontAlgn="auto">
              <a:lnSpc>
                <a:spcPct val="150000"/>
              </a:lnSpc>
            </a:pPr>
            <a:r>
              <a:rPr lang="en-US" altLang="zh-CN" sz="2800"/>
              <a:t> 2. Perception of noticeable differences between colored signals will diminish when there are more than 12 lines.</a:t>
            </a:r>
            <a:endParaRPr lang="en-US" altLang="zh-CN" sz="2800"/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316095" y="2743200"/>
            <a:ext cx="71659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/>
              <a:t>Thanks!</a:t>
            </a:r>
            <a:endParaRPr lang="en-US" altLang="zh-CN" sz="600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/>
        </p:nvSpPr>
        <p:spPr>
          <a:xfrm>
            <a:off x="2403475" y="2333625"/>
            <a:ext cx="91592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Claudio </a:t>
            </a:r>
            <a:r>
              <a:rPr lang="en-US" altLang="zh-CN" b="1"/>
              <a:t>T.</a:t>
            </a:r>
            <a:r>
              <a:rPr lang="zh-CN" altLang="en-US" b="1"/>
              <a:t> Silva, </a:t>
            </a:r>
            <a:r>
              <a:rPr b="1"/>
              <a:t>Tandon School of Engineering</a:t>
            </a:r>
            <a:r>
              <a:rPr lang="en-US" b="1"/>
              <a:t>, </a:t>
            </a:r>
            <a:r>
              <a:rPr b="1"/>
              <a:t>New York University</a:t>
            </a:r>
            <a:endParaRPr b="1"/>
          </a:p>
          <a:p>
            <a:endParaRPr lang="en-US" altLang="zh-CN" i="1"/>
          </a:p>
          <a:p>
            <a:r>
              <a:rPr lang="en-US" altLang="zh-CN" i="1"/>
              <a:t>Visualization, Graphics, Urban Computing, Geometry Processing, Scientific Data Management</a:t>
            </a:r>
            <a:endParaRPr lang="en-US" altLang="zh-CN" i="1"/>
          </a:p>
        </p:txBody>
      </p:sp>
      <p:sp>
        <p:nvSpPr>
          <p:cNvPr id="3" name="文本框 2"/>
          <p:cNvSpPr txBox="1"/>
          <p:nvPr/>
        </p:nvSpPr>
        <p:spPr>
          <a:xfrm>
            <a:off x="2488565" y="4531995"/>
            <a:ext cx="90741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latin typeface="+mj-lt"/>
                <a:cs typeface="+mj-lt"/>
                <a:sym typeface="+mn-ea"/>
              </a:rPr>
              <a:t>Luis Gustavo Nonato</a:t>
            </a:r>
            <a:r>
              <a:rPr lang="en-US" altLang="zh-CN" b="1">
                <a:latin typeface="+mj-lt"/>
                <a:cs typeface="+mj-lt"/>
                <a:sym typeface="+mn-ea"/>
              </a:rPr>
              <a:t>, Instituto de Ciências Matemáticas e de Computação,   Universidade de São Paulo</a:t>
            </a:r>
            <a:endParaRPr lang="en-US" altLang="zh-CN" b="1">
              <a:latin typeface="+mj-lt"/>
              <a:cs typeface="+mj-lt"/>
              <a:sym typeface="+mn-ea"/>
            </a:endParaRPr>
          </a:p>
          <a:p>
            <a:endParaRPr lang="en-US" altLang="zh-CN" b="1"/>
          </a:p>
          <a:p>
            <a:r>
              <a:rPr lang="en-US" altLang="zh-CN" i="1"/>
              <a:t>Visualization, Visual Analytics, Machine Learning, Data Science, Urban Data Science</a:t>
            </a:r>
            <a:endParaRPr lang="en-US" altLang="zh-CN" i="1"/>
          </a:p>
        </p:txBody>
      </p:sp>
      <p:sp>
        <p:nvSpPr>
          <p:cNvPr id="10" name="文本框 9"/>
          <p:cNvSpPr txBox="1"/>
          <p:nvPr/>
        </p:nvSpPr>
        <p:spPr>
          <a:xfrm>
            <a:off x="2403475" y="521970"/>
            <a:ext cx="975423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 Gromit Yeuk-Yin CHAN</a:t>
            </a:r>
            <a:r>
              <a:rPr lang="en-US" altLang="zh-CN" b="1"/>
              <a:t>, a PhD candidate studying Computer Science in                                                                                   </a:t>
            </a:r>
            <a:endParaRPr lang="en-US" altLang="zh-CN" b="1"/>
          </a:p>
          <a:p>
            <a:r>
              <a:rPr lang="en-US" altLang="zh-CN" b="1"/>
              <a:t>New York University.</a:t>
            </a:r>
            <a:endParaRPr lang="en-US" altLang="zh-CN" b="1"/>
          </a:p>
          <a:p>
            <a:r>
              <a:rPr lang="en-US" altLang="zh-CN"/>
              <a:t> Visualization and Data Analytics Laboratory (ViDA), 2016 - Present</a:t>
            </a:r>
            <a:endParaRPr lang="en-US" altLang="zh-CN"/>
          </a:p>
          <a:p>
            <a:r>
              <a:rPr lang="en-US" altLang="zh-CN"/>
              <a:t> HKUST Visualization Laboratory, </a:t>
            </a:r>
            <a:r>
              <a:rPr lang="zh-CN" altLang="en-US"/>
              <a:t>2015 - 2016</a:t>
            </a:r>
            <a:endParaRPr lang="zh-CN" altLang="en-US"/>
          </a:p>
          <a:p>
            <a:r>
              <a:rPr lang="en-US" altLang="zh-CN"/>
              <a:t> </a:t>
            </a:r>
            <a:r>
              <a:rPr lang="en-US" altLang="zh-CN" i="1"/>
              <a:t>Visualization, Data Management</a:t>
            </a:r>
            <a:endParaRPr lang="en-US" altLang="zh-CN" i="1"/>
          </a:p>
        </p:txBody>
      </p:sp>
      <p:pic>
        <p:nvPicPr>
          <p:cNvPr id="7" name="图片 6" descr="portrait"/>
          <p:cNvPicPr>
            <a:picLocks noChangeAspect="1"/>
          </p:cNvPicPr>
          <p:nvPr/>
        </p:nvPicPr>
        <p:blipFill>
          <a:blip r:embed="rId1"/>
          <a:srcRect l="8910" r="8910"/>
          <a:stretch>
            <a:fillRect/>
          </a:stretch>
        </p:blipFill>
        <p:spPr>
          <a:xfrm>
            <a:off x="857885" y="521970"/>
            <a:ext cx="1327150" cy="161480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885" y="2457450"/>
            <a:ext cx="1329690" cy="162750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85" y="4531995"/>
            <a:ext cx="1327150" cy="17056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文本框 11"/>
          <p:cNvSpPr txBox="1"/>
          <p:nvPr/>
        </p:nvSpPr>
        <p:spPr>
          <a:xfrm>
            <a:off x="2265045" y="4578350"/>
            <a:ext cx="8735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Viswanath Aluru</a:t>
            </a:r>
            <a:r>
              <a:rPr lang="en-US" altLang="zh-CN" b="1"/>
              <a:t>, University Of Illinois Hospital Health &amp; Science Center</a:t>
            </a:r>
            <a:r>
              <a:rPr lang="en-US" altLang="zh-CN">
                <a:sym typeface="+mn-ea"/>
              </a:rPr>
              <a:t> </a:t>
            </a:r>
            <a:endParaRPr lang="en-US" altLang="zh-CN"/>
          </a:p>
        </p:txBody>
      </p:sp>
      <p:sp>
        <p:nvSpPr>
          <p:cNvPr id="2" name="文本框 1"/>
          <p:cNvSpPr txBox="1"/>
          <p:nvPr/>
        </p:nvSpPr>
        <p:spPr>
          <a:xfrm>
            <a:off x="2265045" y="2645410"/>
            <a:ext cx="906145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latin typeface="+mj-lt"/>
                <a:cs typeface="+mj-lt"/>
                <a:sym typeface="+mn-ea"/>
              </a:rPr>
              <a:t>Preeti Raghavan</a:t>
            </a:r>
            <a:r>
              <a:rPr lang="en-US" altLang="zh-CN" b="1">
                <a:latin typeface="+mj-lt"/>
                <a:cs typeface="+mj-lt"/>
                <a:sym typeface="+mn-ea"/>
              </a:rPr>
              <a:t>, Sheikh Khalifa Stroke Institute Endowed Chair</a:t>
            </a:r>
            <a:endParaRPr lang="en-US" altLang="zh-CN" b="1">
              <a:latin typeface="+mj-lt"/>
              <a:cs typeface="+mj-lt"/>
              <a:sym typeface="+mn-ea"/>
            </a:endParaRPr>
          </a:p>
          <a:p>
            <a:r>
              <a:rPr lang="en-US" altLang="zh-CN" b="1">
                <a:latin typeface="+mj-lt"/>
                <a:cs typeface="+mj-lt"/>
                <a:sym typeface="+mn-ea"/>
              </a:rPr>
              <a:t>Associate Professor of Physical Medicine and Rehabilitation</a:t>
            </a:r>
            <a:endParaRPr lang="en-US" altLang="zh-CN" b="1">
              <a:latin typeface="+mj-lt"/>
              <a:cs typeface="+mj-lt"/>
              <a:sym typeface="+mn-ea"/>
            </a:endParaRPr>
          </a:p>
          <a:p>
            <a:endParaRPr lang="en-US" altLang="zh-CN" b="1">
              <a:latin typeface="+mj-lt"/>
              <a:cs typeface="+mj-lt"/>
              <a:sym typeface="+mn-ea"/>
            </a:endParaRPr>
          </a:p>
          <a:p>
            <a:r>
              <a:rPr lang="en-US" altLang="zh-CN" i="1">
                <a:sym typeface="+mn-ea"/>
              </a:rPr>
              <a:t>Development of Novel Technology and New Treatments for Muscle Stiffness, Emotional Regulation and its Interaction with Recovery</a:t>
            </a:r>
            <a:r>
              <a:rPr lang="en-US" altLang="zh-CN" b="1"/>
              <a:t> </a:t>
            </a:r>
            <a:endParaRPr lang="en-US" altLang="zh-CN" b="1"/>
          </a:p>
        </p:txBody>
      </p:sp>
      <p:pic>
        <p:nvPicPr>
          <p:cNvPr id="8" name="图片 7" descr="1604150-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3275" y="2645410"/>
            <a:ext cx="1254125" cy="1567180"/>
          </a:xfrm>
          <a:prstGeom prst="rect">
            <a:avLst/>
          </a:prstGeom>
        </p:spPr>
      </p:pic>
      <p:pic>
        <p:nvPicPr>
          <p:cNvPr id="9" name="图片 8" descr="Viswanath_Aluru"/>
          <p:cNvPicPr>
            <a:picLocks noChangeAspect="1"/>
          </p:cNvPicPr>
          <p:nvPr/>
        </p:nvPicPr>
        <p:blipFill>
          <a:blip r:embed="rId2"/>
          <a:srcRect r="14528"/>
          <a:stretch>
            <a:fillRect/>
          </a:stretch>
        </p:blipFill>
        <p:spPr>
          <a:xfrm>
            <a:off x="716915" y="4578350"/>
            <a:ext cx="1340485" cy="1568450"/>
          </a:xfrm>
          <a:prstGeom prst="rect">
            <a:avLst/>
          </a:prstGeom>
        </p:spPr>
      </p:pic>
      <p:pic>
        <p:nvPicPr>
          <p:cNvPr id="13" name="图片 12" descr="下载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235" y="5092065"/>
            <a:ext cx="9525" cy="9525"/>
          </a:xfrm>
          <a:prstGeom prst="rect">
            <a:avLst/>
          </a:prstGeom>
        </p:spPr>
      </p:pic>
      <p:pic>
        <p:nvPicPr>
          <p:cNvPr id="14" name="图片 13" descr="1604150-13"/>
          <p:cNvPicPr>
            <a:picLocks noChangeAspect="1"/>
          </p:cNvPicPr>
          <p:nvPr/>
        </p:nvPicPr>
        <p:blipFill>
          <a:blip r:embed="rId4"/>
          <a:srcRect l="29932" t="6806" r="21562" b="839"/>
          <a:stretch>
            <a:fillRect/>
          </a:stretch>
        </p:blipFill>
        <p:spPr>
          <a:xfrm>
            <a:off x="798830" y="527685"/>
            <a:ext cx="1258570" cy="164782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265045" y="527685"/>
            <a:ext cx="91592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ALICE CHU, </a:t>
            </a:r>
            <a:r>
              <a:rPr b="1"/>
              <a:t>Associate Professor, Division Chief of Pediatric Orthopedics; </a:t>
            </a:r>
            <a:endParaRPr b="1"/>
          </a:p>
          <a:p>
            <a:r>
              <a:rPr b="1"/>
              <a:t>Rutgers New Jersey Medical School</a:t>
            </a:r>
            <a:endParaRPr b="1"/>
          </a:p>
          <a:p>
            <a:r>
              <a:t>Combined BA/MD from Rutgers New Jersey Medical School</a:t>
            </a:r>
            <a:r>
              <a:rPr lang="en-US"/>
              <a:t>, 1995 - 2002</a:t>
            </a:r>
            <a:endParaRPr lang="en-US"/>
          </a:p>
          <a:p>
            <a:r>
              <a:rPr lang="en-US" altLang="zh-CN" i="1"/>
              <a:t>Hand and Upper Extremity Trauma, Neuromuscular Disorders, Pediatric Orthopaedics</a:t>
            </a:r>
            <a:endParaRPr lang="en-US" altLang="zh-CN" i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22764" t="26809" r="62772" b="39480"/>
          <a:stretch>
            <a:fillRect/>
          </a:stretch>
        </p:blipFill>
        <p:spPr>
          <a:xfrm>
            <a:off x="3011805" y="1906905"/>
            <a:ext cx="5805805" cy="38055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本框 2"/>
          <p:cNvSpPr txBox="1"/>
          <p:nvPr/>
        </p:nvSpPr>
        <p:spPr>
          <a:xfrm>
            <a:off x="372745" y="377190"/>
            <a:ext cx="77482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Calibri" panose="020F0502020204030204" charset="0"/>
                <a:cs typeface="Calibri" panose="020F0502020204030204" charset="0"/>
              </a:rPr>
              <a:t>Introduction</a:t>
            </a:r>
            <a:endParaRPr lang="en-US" altLang="zh-CN" sz="4400" b="1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9270" y="989965"/>
            <a:ext cx="7748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Obstetrical Brachial Plexus Injuries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72745" y="377190"/>
            <a:ext cx="77482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Calibri" panose="020F0502020204030204" charset="0"/>
                <a:cs typeface="Calibri" panose="020F0502020204030204" charset="0"/>
              </a:rPr>
              <a:t>Introduction</a:t>
            </a:r>
            <a:endParaRPr lang="en-US" altLang="zh-CN" sz="4400" b="1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924175" y="5441950"/>
            <a:ext cx="1358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(a) 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510905" y="5441950"/>
            <a:ext cx="24085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(b)</a:t>
            </a:r>
            <a:endParaRPr lang="en-US" altLang="zh-CN"/>
          </a:p>
        </p:txBody>
      </p:sp>
      <p:pic>
        <p:nvPicPr>
          <p:cNvPr id="4" name="图片 3" descr="7f4a4fadfb067d81f5f95e008e6db9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2745" y="1890395"/>
            <a:ext cx="5304790" cy="3076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图片 4" descr="27324d84cc051ac1e21a42f458566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475" y="1145540"/>
            <a:ext cx="5429250" cy="42449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文本框 5"/>
          <p:cNvSpPr txBox="1"/>
          <p:nvPr/>
        </p:nvSpPr>
        <p:spPr>
          <a:xfrm>
            <a:off x="509270" y="989965"/>
            <a:ext cx="7748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Current Tools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372745" y="377190"/>
            <a:ext cx="774827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Calibri" panose="020F0502020204030204" charset="0"/>
                <a:cs typeface="Calibri" panose="020F0502020204030204" charset="0"/>
              </a:rPr>
              <a:t>Introduction</a:t>
            </a:r>
            <a:endParaRPr lang="en-US" altLang="zh-CN" sz="4400" b="1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9270" y="989965"/>
            <a:ext cx="7748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Active Range of Motion Assessment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92250" y="2151380"/>
            <a:ext cx="6029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Electromyography(EMG) signals of muscle activations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1492250" y="4770120"/>
            <a:ext cx="6029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Motion sensors recording limb displacement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8494395" y="2150745"/>
            <a:ext cx="6029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Video recordings</a:t>
            </a:r>
            <a:endParaRPr lang="en-US" altLang="zh-CN"/>
          </a:p>
        </p:txBody>
      </p:sp>
      <p:sp>
        <p:nvSpPr>
          <p:cNvPr id="8" name="椭圆 7"/>
          <p:cNvSpPr/>
          <p:nvPr/>
        </p:nvSpPr>
        <p:spPr>
          <a:xfrm>
            <a:off x="720725" y="2040890"/>
            <a:ext cx="590550" cy="589915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720725" y="4659630"/>
            <a:ext cx="590550" cy="589915"/>
          </a:xfrm>
          <a:prstGeom prst="ellipse">
            <a:avLst/>
          </a:prstGeom>
          <a:noFill/>
          <a:ln w="25400"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7791450" y="2040255"/>
            <a:ext cx="590550" cy="589915"/>
          </a:xfrm>
          <a:prstGeom prst="ellipse">
            <a:avLst/>
          </a:prstGeom>
          <a:noFill/>
          <a:ln w="25400"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2" name="图片 11" descr="3fba7381bed11ac8a296a6b180247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53145" y="2610485"/>
            <a:ext cx="2715260" cy="20421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图片 12" descr="imag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925" y="2610485"/>
            <a:ext cx="2828925" cy="18586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文本框 13"/>
          <p:cNvSpPr txBox="1"/>
          <p:nvPr/>
        </p:nvSpPr>
        <p:spPr>
          <a:xfrm>
            <a:off x="835025" y="2152015"/>
            <a:ext cx="361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835025" y="4770755"/>
            <a:ext cx="361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7905750" y="2150745"/>
            <a:ext cx="361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/>
        </p:nvSpPr>
        <p:spPr>
          <a:xfrm>
            <a:off x="384767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r>
              <a:rPr lang="en-US" altLang="zh-CN" sz="4400">
                <a:latin typeface="Calibri" panose="020F0502020204030204" charset="0"/>
                <a:cs typeface="Calibri" panose="020F0502020204030204" charset="0"/>
              </a:rPr>
              <a:t>Task and Design</a:t>
            </a:r>
            <a:endParaRPr lang="en-US" altLang="zh-CN" sz="440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3" name="图片 2" descr="bb184b8bc184b25a6143b520ea21c8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78560" y="1511935"/>
            <a:ext cx="10058400" cy="45593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文本框 4"/>
          <p:cNvSpPr txBox="1"/>
          <p:nvPr/>
        </p:nvSpPr>
        <p:spPr>
          <a:xfrm>
            <a:off x="509270" y="989965"/>
            <a:ext cx="7748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Task Abstraction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矩形 2"/>
          <p:cNvSpPr/>
          <p:nvPr/>
        </p:nvSpPr>
        <p:spPr>
          <a:xfrm>
            <a:off x="6248400" y="5862955"/>
            <a:ext cx="266700" cy="257175"/>
          </a:xfrm>
          <a:prstGeom prst="rect">
            <a:avLst/>
          </a:prstGeom>
          <a:solidFill>
            <a:srgbClr val="DC8D85"/>
          </a:solidFill>
          <a:ln>
            <a:solidFill>
              <a:srgbClr val="CE8B8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771900" y="6383020"/>
            <a:ext cx="266700" cy="2571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711950" y="5862955"/>
            <a:ext cx="266700" cy="257175"/>
          </a:xfrm>
          <a:prstGeom prst="rect">
            <a:avLst/>
          </a:prstGeom>
          <a:solidFill>
            <a:srgbClr val="DA3642"/>
          </a:solidFill>
          <a:ln>
            <a:solidFill>
              <a:srgbClr val="C51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711950" y="6358255"/>
            <a:ext cx="266700" cy="25717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4235450" y="5875020"/>
            <a:ext cx="266700" cy="257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771900" y="5875020"/>
            <a:ext cx="266700" cy="2571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235450" y="6383020"/>
            <a:ext cx="266700" cy="25717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248400" y="6358255"/>
            <a:ext cx="266700" cy="2571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511675" y="5862955"/>
            <a:ext cx="34099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BIC, TRI </a:t>
            </a:r>
            <a:r>
              <a:rPr lang="zh-CN" altLang="en-US" sz="1400"/>
              <a:t>（</a:t>
            </a:r>
            <a:r>
              <a:rPr lang="zh-CN" altLang="en-US" sz="1200"/>
              <a:t>二头肌）</a:t>
            </a:r>
            <a:endParaRPr lang="zh-CN" altLang="en-US" sz="1200"/>
          </a:p>
        </p:txBody>
      </p:sp>
      <p:sp>
        <p:nvSpPr>
          <p:cNvPr id="13" name="文本框 12"/>
          <p:cNvSpPr txBox="1"/>
          <p:nvPr/>
        </p:nvSpPr>
        <p:spPr>
          <a:xfrm>
            <a:off x="4511675" y="6358255"/>
            <a:ext cx="34099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PT, PQ  </a:t>
            </a:r>
            <a:r>
              <a:rPr lang="en-US" altLang="zh-CN" sz="1200"/>
              <a:t> (旋前方肌)</a:t>
            </a:r>
            <a:endParaRPr lang="en-US" altLang="zh-CN" sz="1200"/>
          </a:p>
        </p:txBody>
      </p:sp>
      <p:sp>
        <p:nvSpPr>
          <p:cNvPr id="14" name="文本框 13"/>
          <p:cNvSpPr txBox="1"/>
          <p:nvPr/>
        </p:nvSpPr>
        <p:spPr>
          <a:xfrm>
            <a:off x="7004050" y="5862955"/>
            <a:ext cx="34099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UT, LT </a:t>
            </a:r>
            <a:r>
              <a:rPr lang="en-US" altLang="zh-CN" sz="1200"/>
              <a:t> ( </a:t>
            </a:r>
            <a:r>
              <a:rPr lang="zh-CN" altLang="en-US" sz="1200"/>
              <a:t>斜方肌 </a:t>
            </a:r>
            <a:r>
              <a:rPr lang="en-US" altLang="zh-CN" sz="1200"/>
              <a:t>)</a:t>
            </a:r>
            <a:endParaRPr lang="en-US" altLang="zh-CN" sz="1200"/>
          </a:p>
        </p:txBody>
      </p:sp>
      <p:sp>
        <p:nvSpPr>
          <p:cNvPr id="15" name="文本框 14"/>
          <p:cNvSpPr txBox="1"/>
          <p:nvPr/>
        </p:nvSpPr>
        <p:spPr>
          <a:xfrm>
            <a:off x="7004050" y="6358255"/>
            <a:ext cx="34099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FDS, EDC </a:t>
            </a:r>
            <a:r>
              <a:rPr lang="en-US" altLang="zh-CN" sz="1200"/>
              <a:t>(屈指</a:t>
            </a:r>
            <a:r>
              <a:rPr lang="zh-CN" altLang="en-US" sz="1200"/>
              <a:t>浅</a:t>
            </a:r>
            <a:r>
              <a:rPr lang="en-US" altLang="zh-CN" sz="1200"/>
              <a:t>肌</a:t>
            </a:r>
            <a:r>
              <a:rPr lang="en-US" altLang="zh-CN" sz="1400"/>
              <a:t>)</a:t>
            </a:r>
            <a:endParaRPr lang="en-US" altLang="zh-CN" sz="1400"/>
          </a:p>
        </p:txBody>
      </p:sp>
      <p:pic>
        <p:nvPicPr>
          <p:cNvPr id="17" name="图片 16" descr="c4084a52b6f58b73ecfea4693795cf5"/>
          <p:cNvPicPr>
            <a:picLocks noChangeAspect="1"/>
          </p:cNvPicPr>
          <p:nvPr/>
        </p:nvPicPr>
        <p:blipFill>
          <a:blip r:embed="rId1"/>
          <a:srcRect r="4215"/>
          <a:stretch>
            <a:fillRect/>
          </a:stretch>
        </p:blipFill>
        <p:spPr>
          <a:xfrm>
            <a:off x="509270" y="1797685"/>
            <a:ext cx="5511800" cy="33686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标题 1"/>
          <p:cNvSpPr>
            <a:spLocks noGrp="1"/>
          </p:cNvSpPr>
          <p:nvPr/>
        </p:nvSpPr>
        <p:spPr>
          <a:xfrm>
            <a:off x="384767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r>
              <a:rPr lang="en-US" altLang="zh-CN" sz="4400">
                <a:latin typeface="Calibri" panose="020F0502020204030204" charset="0"/>
                <a:cs typeface="Calibri" panose="020F0502020204030204" charset="0"/>
              </a:rPr>
              <a:t>Task and Design</a:t>
            </a:r>
            <a:endParaRPr lang="en-US" altLang="zh-CN" sz="4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09270" y="989965"/>
            <a:ext cx="7748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Task2: Overview of Each Patient's Motion Data 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1" name="图片 20" descr="df3cef1a1c243afdfc2a722ed1c0001"/>
          <p:cNvPicPr>
            <a:picLocks noChangeAspect="1"/>
          </p:cNvPicPr>
          <p:nvPr/>
        </p:nvPicPr>
        <p:blipFill>
          <a:blip r:embed="rId2"/>
          <a:srcRect t="11857"/>
          <a:stretch>
            <a:fillRect/>
          </a:stretch>
        </p:blipFill>
        <p:spPr>
          <a:xfrm>
            <a:off x="6339840" y="1786255"/>
            <a:ext cx="5516245" cy="33915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文本框 21"/>
          <p:cNvSpPr txBox="1"/>
          <p:nvPr/>
        </p:nvSpPr>
        <p:spPr>
          <a:xfrm>
            <a:off x="1978025" y="5357495"/>
            <a:ext cx="2257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(a) Patient A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8156575" y="5357495"/>
            <a:ext cx="2257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(b) Patient B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" name="标题 1"/>
          <p:cNvSpPr>
            <a:spLocks noGrp="1"/>
          </p:cNvSpPr>
          <p:nvPr/>
        </p:nvSpPr>
        <p:spPr>
          <a:xfrm>
            <a:off x="384767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r>
              <a:rPr lang="en-US" altLang="zh-CN" sz="4400">
                <a:latin typeface="Calibri" panose="020F0502020204030204" charset="0"/>
                <a:cs typeface="Calibri" panose="020F0502020204030204" charset="0"/>
              </a:rPr>
              <a:t>Task and Design</a:t>
            </a:r>
            <a:endParaRPr lang="en-US" altLang="zh-CN" sz="440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09270" y="989965"/>
            <a:ext cx="77482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Calibri" panose="020F0502020204030204" charset="0"/>
                <a:cs typeface="Calibri" panose="020F0502020204030204" charset="0"/>
              </a:rPr>
              <a:t>  Task3: Analyze muscles coordination </a:t>
            </a:r>
            <a:endParaRPr lang="en-US" altLang="zh-CN" sz="280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4" name="图片 3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93670" y="1873250"/>
            <a:ext cx="7355205" cy="430466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文本框 15"/>
          <p:cNvSpPr txBox="1"/>
          <p:nvPr/>
        </p:nvSpPr>
        <p:spPr>
          <a:xfrm>
            <a:off x="3771900" y="1511935"/>
            <a:ext cx="20574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/>
              <a:t>Affected limb</a:t>
            </a:r>
            <a:endParaRPr lang="en-US" altLang="zh-CN" sz="1600"/>
          </a:p>
        </p:txBody>
      </p:sp>
      <p:sp>
        <p:nvSpPr>
          <p:cNvPr id="20" name="文本框 19"/>
          <p:cNvSpPr txBox="1"/>
          <p:nvPr/>
        </p:nvSpPr>
        <p:spPr>
          <a:xfrm>
            <a:off x="7032625" y="1511935"/>
            <a:ext cx="20574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/>
              <a:t>Unaffected limb</a:t>
            </a:r>
            <a:endParaRPr lang="en-US" altLang="zh-CN" sz="1600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2868</Words>
  <Application>WPS 演示</Application>
  <PresentationFormat>宽屏</PresentationFormat>
  <Paragraphs>134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Calibri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李童</cp:lastModifiedBy>
  <cp:revision>117</cp:revision>
  <dcterms:created xsi:type="dcterms:W3CDTF">2019-06-19T02:08:00Z</dcterms:created>
  <dcterms:modified xsi:type="dcterms:W3CDTF">2020-12-22T07:05:46Z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